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9" r:id="rId7"/>
    <p:sldId id="258" r:id="rId8"/>
    <p:sldId id="260" r:id="rId9"/>
    <p:sldId id="280" r:id="rId10"/>
    <p:sldId id="282" r:id="rId11"/>
    <p:sldId id="261" r:id="rId12"/>
    <p:sldId id="262" r:id="rId13"/>
    <p:sldId id="272" r:id="rId14"/>
    <p:sldId id="276" r:id="rId15"/>
    <p:sldId id="279" r:id="rId16"/>
    <p:sldId id="277" r:id="rId17"/>
    <p:sldId id="281" r:id="rId18"/>
    <p:sldId id="283" r:id="rId19"/>
    <p:sldId id="264" r:id="rId20"/>
    <p:sldId id="278" r:id="rId21"/>
    <p:sldId id="269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2524" autoAdjust="0"/>
  </p:normalViewPr>
  <p:slideViewPr>
    <p:cSldViewPr snapToGrid="0">
      <p:cViewPr>
        <p:scale>
          <a:sx n="75" d="100"/>
          <a:sy n="75" d="100"/>
        </p:scale>
        <p:origin x="48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F8F4D-60EE-4B37-BFAF-011FF38A5549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3E29A-EB93-4CF3-9E1B-84289A160EC1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28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665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509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3: </a:t>
            </a:r>
            <a:r>
              <a:rPr lang="it-IT" dirty="0" err="1"/>
              <a:t>keyboard</a:t>
            </a:r>
            <a:r>
              <a:rPr lang="it-IT" dirty="0"/>
              <a:t> mask in </a:t>
            </a:r>
            <a:r>
              <a:rPr lang="it-IT" dirty="0" err="1"/>
              <a:t>current</a:t>
            </a:r>
            <a:r>
              <a:rPr lang="it-IT" dirty="0"/>
              <a:t> frame</a:t>
            </a:r>
          </a:p>
          <a:p>
            <a:r>
              <a:rPr lang="it-IT" dirty="0"/>
              <a:t>2: hand mask</a:t>
            </a:r>
            <a:r>
              <a:rPr lang="en-US" dirty="0"/>
              <a:t> current frame</a:t>
            </a:r>
          </a:p>
          <a:p>
            <a:r>
              <a:rPr lang="en-US" dirty="0"/>
              <a:t>1: fixed keyboard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63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1: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keyboard</a:t>
            </a:r>
            <a:endParaRPr lang="it-IT" dirty="0"/>
          </a:p>
          <a:p>
            <a:r>
              <a:rPr lang="it-IT" dirty="0"/>
              <a:t>2: hand mask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fram</a:t>
            </a:r>
            <a:r>
              <a:rPr lang="en-US" dirty="0"/>
              <a:t>e</a:t>
            </a:r>
          </a:p>
          <a:p>
            <a:r>
              <a:rPr lang="en-US" dirty="0"/>
              <a:t>3: keyboard current frame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921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Original</a:t>
            </a:r>
            <a:r>
              <a:rPr lang="it-IT" dirty="0"/>
              <a:t> -&gt; after </a:t>
            </a:r>
            <a:r>
              <a:rPr lang="it-IT" dirty="0" err="1"/>
              <a:t>logic</a:t>
            </a:r>
            <a:r>
              <a:rPr lang="it-IT" dirty="0"/>
              <a:t> -&gt;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-&gt; </a:t>
            </a:r>
            <a:r>
              <a:rPr lang="it-IT" dirty="0" err="1"/>
              <a:t>hough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 .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identify</a:t>
            </a:r>
            <a:r>
              <a:rPr lang="it-IT" dirty="0"/>
              <a:t> the candidate keys </a:t>
            </a:r>
            <a:r>
              <a:rPr lang="it-IT" dirty="0" err="1"/>
              <a:t>which</a:t>
            </a:r>
            <a:r>
              <a:rPr lang="it-IT" dirty="0"/>
              <a:t> are the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highlighted</a:t>
            </a:r>
            <a:r>
              <a:rPr lang="it-IT" dirty="0"/>
              <a:t> in last image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740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Media pipe library,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tools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intended</a:t>
            </a:r>
            <a:r>
              <a:rPr lang="it-IT" dirty="0"/>
              <a:t> for machine learning </a:t>
            </a:r>
            <a:r>
              <a:rPr lang="it-IT" dirty="0" err="1"/>
              <a:t>applications</a:t>
            </a:r>
            <a:r>
              <a:rPr lang="it-IT" dirty="0"/>
              <a:t> of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useful</a:t>
            </a:r>
            <a:r>
              <a:rPr lang="it-IT" dirty="0"/>
              <a:t> part for computer vision.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847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discard</a:t>
            </a:r>
            <a:r>
              <a:rPr lang="it-IT" dirty="0"/>
              <a:t> the candidate keys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finger landmark in </a:t>
            </a:r>
            <a:r>
              <a:rPr lang="it-IT" dirty="0" err="1"/>
              <a:t>them</a:t>
            </a:r>
            <a:r>
              <a:rPr lang="it-IT" dirty="0"/>
              <a:t>. In the video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overlayed</a:t>
            </a:r>
            <a:r>
              <a:rPr lang="it-IT" dirty="0"/>
              <a:t> the key </a:t>
            </a:r>
            <a:r>
              <a:rPr lang="it-IT" dirty="0" err="1"/>
              <a:t>detections</a:t>
            </a:r>
            <a:r>
              <a:rPr lang="it-IT" dirty="0"/>
              <a:t> in green.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12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the end, </a:t>
            </a:r>
            <a:r>
              <a:rPr lang="it-IT" dirty="0" err="1"/>
              <a:t>we</a:t>
            </a:r>
            <a:r>
              <a:rPr lang="it-IT" dirty="0"/>
              <a:t> end up with a list of notes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MiDi</a:t>
            </a:r>
            <a:r>
              <a:rPr lang="it-IT" dirty="0"/>
              <a:t> format in </a:t>
            </a:r>
            <a:r>
              <a:rPr lang="it-IT" dirty="0" err="1"/>
              <a:t>order</a:t>
            </a:r>
            <a:r>
              <a:rPr lang="it-IT" dirty="0"/>
              <a:t> to play </a:t>
            </a:r>
            <a:r>
              <a:rPr lang="it-IT" dirty="0" err="1"/>
              <a:t>it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1937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180 notes </a:t>
            </a:r>
            <a:r>
              <a:rPr lang="it-IT" dirty="0" err="1"/>
              <a:t>manually</a:t>
            </a:r>
            <a:r>
              <a:rPr lang="it-IT" dirty="0"/>
              <a:t> from some frames of the video. </a:t>
            </a: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real</a:t>
            </a:r>
            <a:r>
              <a:rPr lang="it-IT" dirty="0"/>
              <a:t> strokes are </a:t>
            </a:r>
            <a:r>
              <a:rPr lang="it-IT" dirty="0" err="1"/>
              <a:t>correctly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, with the </a:t>
            </a:r>
            <a:r>
              <a:rPr lang="it-IT" dirty="0" err="1"/>
              <a:t>manual</a:t>
            </a:r>
            <a:r>
              <a:rPr lang="it-IT" dirty="0"/>
              <a:t> mask </a:t>
            </a:r>
            <a:r>
              <a:rPr lang="it-IT" dirty="0" err="1"/>
              <a:t>doing</a:t>
            </a:r>
            <a:r>
              <a:rPr lang="it-IT" dirty="0"/>
              <a:t> more false </a:t>
            </a:r>
            <a:r>
              <a:rPr lang="it-IT" dirty="0" err="1"/>
              <a:t>positives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neural</a:t>
            </a:r>
            <a:r>
              <a:rPr lang="it-IT" dirty="0"/>
              <a:t> network. The overall performance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551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0A8475-4311-2310-0C68-450FEF896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83216A0-FBA5-5AA1-8CB3-B0BB2817A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6F83A1A-548C-7941-B769-DC4E9265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3399C9E-0761-1623-F329-1E8EBF3C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B14265C-9598-3F58-D4A4-6602536B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480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92BDF9-A281-1DE9-D133-CC31AAA3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ABA9184-E1CD-5D9D-6D2C-721C35B42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8A20A7B-FDE0-6408-6485-98C95B1D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0CF06A-CFFA-D0A1-75AF-0456B0B7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7112C2F-6684-CBC6-CC04-DE751DD8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320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FD264E3-048B-1C6E-0D78-3411AB3C8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13C97E5-0149-3F97-E395-626486224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327B4B1-172B-DF9F-9DA8-1A7C5E9F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553C256-A6BB-E3FF-9F3A-A48AD34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7391E8B-2938-9744-294C-3F2D3E5F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07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953B95-DCBC-92E3-2586-AD7D267B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24DEFA0-5703-B875-37E7-6C3C7E5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617AE42-1D49-942E-67DA-96763784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278DF3-23EB-4EA4-9C53-4D974F15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B188B87-2B79-89BD-02D7-F7150E44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26B986-7CE4-E62A-1971-FC10DB0E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966AB7-6E20-9DC2-8426-9D64D9E0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9795C5A-D583-A580-262A-9E371E1B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A109139-374D-2945-B0C0-64C03A39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27CD5DE-F54E-7BB7-1B67-BE139ECB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90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743120-E163-2C94-C91E-8C17F8E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7F806D-3D65-F804-6C19-7153B2741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D28B83A-068B-16EA-8351-F21F599A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9A8B081-A741-5B2F-D407-C0D34429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759496C-9FA0-6FB8-4785-E3B04AC3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FF90707-F490-D792-908A-7431C6B9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49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6B3CDE-C3A5-6BE7-F546-260F597C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79E3D80-DF7D-0FB3-66E2-789AF3993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AB4621-7208-5BD1-2D37-C2762A35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310648E-D67B-7239-1F05-E2779F26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6ADC505-76A3-0EE7-0016-D3B6E5AC6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1AB05E1-8124-9794-D801-6BE6B624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CC90E44-8665-F194-0505-08C67A08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494A79B-CAB2-21B4-E7B7-7379237E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684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53DED4-E14F-926A-55FE-0A43E51C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67C127B-CD59-BF20-9C1A-E6A93805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A6CD4B4-DEEA-7889-DFC3-1F7714CA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03E5DD1-2D7D-A24C-7852-88E89B7B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93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3696668-663B-35B4-1217-E803B7EA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2789C273-BC72-446D-1D3B-96B8652A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235B6E9-9812-6D5E-D0C7-B1A6DFB3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042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4B86B-099D-38AF-D4D1-0CAC4D42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6928703-BE05-EA99-EE8D-CC7E1825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468788B-64D3-6448-A12D-9C772A90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4F9C354-B82D-BCE2-9AEA-490D320B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A3272DE-E978-F278-2A5F-5090E003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EE13AB3-6718-7FC3-2E87-14BC369E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52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DA70D3F-AB64-C538-9598-2170EE6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6032182-1211-1DAC-86FE-94EB0D45C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51BB27F-8576-5376-1BD8-D629300B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6AB80A4-CBBD-C3FD-B46B-145C18DA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C157A55-91FD-4E5B-EE08-FA4ABCA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2483D2A-3F8B-9FC3-50D5-8E1FDDFC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532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9B0F8D-1F6C-9E98-3E91-A9B10F88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D0B7047-9F8D-28C3-9F22-C4AD95EA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055CA45-F4D2-2CE1-7F6F-1B5502146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DE08-1A6F-460F-8905-2E72185DEDAF}" type="datetimeFigureOut">
              <a:rPr lang="nb-NO" smtClean="0"/>
              <a:t>11.06.2023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573622-421F-64CF-09EA-5000CD226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FA6F6B-3FE2-54A9-7B60-69EAD48A4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469A-54A0-42CD-8C8C-934B240335C7}" type="slidenum">
              <a:rPr lang="nb-NO" smtClean="0"/>
              <a:t>‹N›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03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95FDFA-D55E-6AC8-1FA3-23037817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6019"/>
            <a:ext cx="9144000" cy="2387600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Visual motion analysis of the player’s finger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C1B174-DDE0-3448-45D9-A1A2D478A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nb-NO" dirty="0"/>
              <a:t>IACV project 2023</a:t>
            </a:r>
          </a:p>
          <a:p>
            <a:endParaRPr lang="nb-NO" dirty="0"/>
          </a:p>
          <a:p>
            <a:r>
              <a:rPr lang="nb-NO" dirty="0"/>
              <a:t> Emanuele Paesano, Alessio Hu</a:t>
            </a:r>
          </a:p>
        </p:txBody>
      </p:sp>
    </p:spTree>
    <p:extLst>
      <p:ext uri="{BB962C8B-B14F-4D97-AF65-F5344CB8AC3E}">
        <p14:creationId xmlns:p14="http://schemas.microsoft.com/office/powerpoint/2010/main" val="224598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88F-5FD6-5267-8F9A-74FD9DDE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1" y="82005"/>
            <a:ext cx="10515600" cy="1325563"/>
          </a:xfrm>
        </p:spPr>
        <p:txBody>
          <a:bodyPr/>
          <a:lstStyle/>
          <a:p>
            <a:r>
              <a:rPr lang="it-IT" dirty="0">
                <a:cs typeface="Calibri Light"/>
              </a:rPr>
              <a:t>D</a:t>
            </a:r>
            <a:r>
              <a:rPr lang="en-US" dirty="0" err="1">
                <a:cs typeface="Calibri Light"/>
              </a:rPr>
              <a:t>etection</a:t>
            </a:r>
            <a:r>
              <a:rPr lang="en-US" dirty="0">
                <a:cs typeface="Calibri Light"/>
              </a:rPr>
              <a:t> of pressed keys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8749-F29A-C50A-C087-A3E812FB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95" y="1051025"/>
            <a:ext cx="6355576" cy="565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cs typeface="Calibri"/>
              </a:rPr>
              <a:t>1) use shadows to select candidate keys</a:t>
            </a:r>
            <a:endParaRPr lang="en-US" dirty="0">
              <a:cs typeface="Calibri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217B3EA-AAD3-2941-70BF-F30F20F8C90F}"/>
              </a:ext>
            </a:extLst>
          </p:cNvPr>
          <p:cNvGrpSpPr>
            <a:grpSpLocks noChangeAspect="1"/>
          </p:cNvGrpSpPr>
          <p:nvPr/>
        </p:nvGrpSpPr>
        <p:grpSpPr>
          <a:xfrm>
            <a:off x="2484185" y="1830317"/>
            <a:ext cx="6005894" cy="5027683"/>
            <a:chOff x="5381966" y="1806507"/>
            <a:chExt cx="6072418" cy="5083372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BF31D779-3740-0D34-116E-7BB01EB797E5}"/>
                </a:ext>
              </a:extLst>
            </p:cNvPr>
            <p:cNvSpPr/>
            <p:nvPr/>
          </p:nvSpPr>
          <p:spPr>
            <a:xfrm>
              <a:off x="6514165" y="1806515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F146604F-6556-399B-950B-633A114A097D}"/>
                </a:ext>
              </a:extLst>
            </p:cNvPr>
            <p:cNvSpPr/>
            <p:nvPr/>
          </p:nvSpPr>
          <p:spPr>
            <a:xfrm>
              <a:off x="7086220" y="1806515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elay 5">
              <a:extLst>
                <a:ext uri="{FF2B5EF4-FFF2-40B4-BE49-F238E27FC236}">
                  <a16:creationId xmlns:a16="http://schemas.microsoft.com/office/drawing/2014/main" id="{12C498A7-A957-BC94-A680-B76DB06A018E}"/>
                </a:ext>
              </a:extLst>
            </p:cNvPr>
            <p:cNvSpPr/>
            <p:nvPr/>
          </p:nvSpPr>
          <p:spPr>
            <a:xfrm rot="16200000">
              <a:off x="6713913" y="3429507"/>
              <a:ext cx="572055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5">
              <a:extLst>
                <a:ext uri="{FF2B5EF4-FFF2-40B4-BE49-F238E27FC236}">
                  <a16:creationId xmlns:a16="http://schemas.microsoft.com/office/drawing/2014/main" id="{46C17342-1267-C0A9-D97C-91F84F73E4C2}"/>
                </a:ext>
              </a:extLst>
            </p:cNvPr>
            <p:cNvSpPr/>
            <p:nvPr/>
          </p:nvSpPr>
          <p:spPr>
            <a:xfrm>
              <a:off x="6514165" y="1806513"/>
              <a:ext cx="281774" cy="215265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CD829CFC-BA45-8213-94DC-F498BE5773BC}"/>
                </a:ext>
              </a:extLst>
            </p:cNvPr>
            <p:cNvSpPr/>
            <p:nvPr/>
          </p:nvSpPr>
          <p:spPr>
            <a:xfrm>
              <a:off x="8564050" y="4367897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CDA063FB-F8C7-62E3-BF56-8EB4116A87AF}"/>
                </a:ext>
              </a:extLst>
            </p:cNvPr>
            <p:cNvSpPr/>
            <p:nvPr/>
          </p:nvSpPr>
          <p:spPr>
            <a:xfrm>
              <a:off x="9136105" y="4367897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71BAAFEC-8560-D91D-0B0C-7B70540019F3}"/>
                </a:ext>
              </a:extLst>
            </p:cNvPr>
            <p:cNvSpPr/>
            <p:nvPr/>
          </p:nvSpPr>
          <p:spPr>
            <a:xfrm>
              <a:off x="8564050" y="1806513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owchart: Delay 22">
              <a:extLst>
                <a:ext uri="{FF2B5EF4-FFF2-40B4-BE49-F238E27FC236}">
                  <a16:creationId xmlns:a16="http://schemas.microsoft.com/office/drawing/2014/main" id="{D023EE63-BA1F-C4E5-C736-7B6A6F1D0CDA}"/>
                </a:ext>
              </a:extLst>
            </p:cNvPr>
            <p:cNvSpPr/>
            <p:nvPr/>
          </p:nvSpPr>
          <p:spPr>
            <a:xfrm rot="16200000">
              <a:off x="8763798" y="3429505"/>
              <a:ext cx="572055" cy="487256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5E9A456-1013-EE95-AEFC-F9BBFB0E9E75}"/>
                </a:ext>
              </a:extLst>
            </p:cNvPr>
            <p:cNvSpPr/>
            <p:nvPr/>
          </p:nvSpPr>
          <p:spPr>
            <a:xfrm>
              <a:off x="10482834" y="436789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27">
              <a:extLst>
                <a:ext uri="{FF2B5EF4-FFF2-40B4-BE49-F238E27FC236}">
                  <a16:creationId xmlns:a16="http://schemas.microsoft.com/office/drawing/2014/main" id="{3281FD95-70CC-170D-D18F-FD74A136FEF7}"/>
                </a:ext>
              </a:extLst>
            </p:cNvPr>
            <p:cNvSpPr/>
            <p:nvPr/>
          </p:nvSpPr>
          <p:spPr>
            <a:xfrm>
              <a:off x="10482834" y="436789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994AC333-A48A-0E98-72CF-E6630ED4AFB1}"/>
                </a:ext>
              </a:extLst>
            </p:cNvPr>
            <p:cNvSpPr txBox="1"/>
            <p:nvPr/>
          </p:nvSpPr>
          <p:spPr>
            <a:xfrm>
              <a:off x="7754281" y="251350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</a:t>
              </a:r>
            </a:p>
          </p:txBody>
        </p:sp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id="{6D87CA41-91D9-5020-828C-F0AB265141FE}"/>
                </a:ext>
              </a:extLst>
            </p:cNvPr>
            <p:cNvSpPr/>
            <p:nvPr/>
          </p:nvSpPr>
          <p:spPr>
            <a:xfrm>
              <a:off x="10482834" y="180650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ABD46CCA-14C2-71DC-8DD9-64FDD33C152F}"/>
                </a:ext>
              </a:extLst>
            </p:cNvPr>
            <p:cNvSpPr/>
            <p:nvPr/>
          </p:nvSpPr>
          <p:spPr>
            <a:xfrm>
              <a:off x="11054889" y="1806509"/>
              <a:ext cx="399495" cy="1171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Triangle 43">
              <a:extLst>
                <a:ext uri="{FF2B5EF4-FFF2-40B4-BE49-F238E27FC236}">
                  <a16:creationId xmlns:a16="http://schemas.microsoft.com/office/drawing/2014/main" id="{BD28E794-4A03-3DFC-2140-EE3441DE762F}"/>
                </a:ext>
              </a:extLst>
            </p:cNvPr>
            <p:cNvSpPr/>
            <p:nvPr/>
          </p:nvSpPr>
          <p:spPr>
            <a:xfrm>
              <a:off x="10482834" y="180650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0B5183C2-B591-6C57-E1FA-604FCB89243E}"/>
                </a:ext>
              </a:extLst>
            </p:cNvPr>
            <p:cNvSpPr txBox="1"/>
            <p:nvPr/>
          </p:nvSpPr>
          <p:spPr>
            <a:xfrm>
              <a:off x="7718213" y="507489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322DEB41-8005-81D8-6D4C-00D3069D67D1}"/>
                </a:ext>
              </a:extLst>
            </p:cNvPr>
            <p:cNvSpPr txBox="1"/>
            <p:nvPr/>
          </p:nvSpPr>
          <p:spPr>
            <a:xfrm>
              <a:off x="10030886" y="251349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=</a:t>
              </a:r>
              <a:endParaRPr lang="en-US" dirty="0"/>
            </a:p>
          </p:txBody>
        </p:sp>
        <p:sp>
          <p:nvSpPr>
            <p:cNvPr id="27" name="Rectangle 40">
              <a:extLst>
                <a:ext uri="{FF2B5EF4-FFF2-40B4-BE49-F238E27FC236}">
                  <a16:creationId xmlns:a16="http://schemas.microsoft.com/office/drawing/2014/main" id="{474F11DC-63BC-AF56-DB44-E7222708852A}"/>
                </a:ext>
              </a:extLst>
            </p:cNvPr>
            <p:cNvSpPr/>
            <p:nvPr/>
          </p:nvSpPr>
          <p:spPr>
            <a:xfrm>
              <a:off x="6514165" y="436789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4617F954-2F2B-4B8E-239E-C4E9A9DBA8D3}"/>
                </a:ext>
              </a:extLst>
            </p:cNvPr>
            <p:cNvSpPr/>
            <p:nvPr/>
          </p:nvSpPr>
          <p:spPr>
            <a:xfrm>
              <a:off x="7086220" y="4367899"/>
              <a:ext cx="399495" cy="1171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ight Triangle 43">
              <a:extLst>
                <a:ext uri="{FF2B5EF4-FFF2-40B4-BE49-F238E27FC236}">
                  <a16:creationId xmlns:a16="http://schemas.microsoft.com/office/drawing/2014/main" id="{5528638C-C5FA-F2B7-9981-51355A005371}"/>
                </a:ext>
              </a:extLst>
            </p:cNvPr>
            <p:cNvSpPr/>
            <p:nvPr/>
          </p:nvSpPr>
          <p:spPr>
            <a:xfrm>
              <a:off x="6514165" y="436789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557DCCE6-DC58-3CEE-D125-FD89B8064588}"/>
                </a:ext>
              </a:extLst>
            </p:cNvPr>
            <p:cNvSpPr txBox="1"/>
            <p:nvPr/>
          </p:nvSpPr>
          <p:spPr>
            <a:xfrm>
              <a:off x="9843978" y="507489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=</a:t>
              </a:r>
              <a:endParaRPr lang="en-US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3BBED54C-CA47-378F-BB02-9F594C4398B0}"/>
                </a:ext>
              </a:extLst>
            </p:cNvPr>
            <p:cNvSpPr txBox="1"/>
            <p:nvPr/>
          </p:nvSpPr>
          <p:spPr>
            <a:xfrm>
              <a:off x="8827818" y="652054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(1)</a:t>
              </a:r>
              <a:endParaRPr lang="en-US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AF7528D4-AD13-B753-32C7-56DB9419FEE0}"/>
                </a:ext>
              </a:extLst>
            </p:cNvPr>
            <p:cNvSpPr txBox="1"/>
            <p:nvPr/>
          </p:nvSpPr>
          <p:spPr>
            <a:xfrm>
              <a:off x="8837196" y="392269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(2)</a:t>
              </a:r>
              <a:endParaRPr lang="en-US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632184C4-63F2-B08C-0468-C5E07CEF6C60}"/>
                </a:ext>
              </a:extLst>
            </p:cNvPr>
            <p:cNvSpPr txBox="1"/>
            <p:nvPr/>
          </p:nvSpPr>
          <p:spPr>
            <a:xfrm>
              <a:off x="6797490" y="392269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(3)</a:t>
              </a:r>
              <a:endParaRPr lang="en-US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3BA4E45-D7FF-2A08-8698-DB88D0F7D0C7}"/>
                </a:ext>
              </a:extLst>
            </p:cNvPr>
            <p:cNvSpPr txBox="1"/>
            <p:nvPr/>
          </p:nvSpPr>
          <p:spPr>
            <a:xfrm>
              <a:off x="5381966" y="2556368"/>
              <a:ext cx="592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</a:t>
              </a:r>
              <a:r>
                <a:rPr lang="en-US" dirty="0"/>
                <a:t>OT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2EF1C47-6C29-8B43-1F8A-6BF86068DE87}"/>
              </a:ext>
            </a:extLst>
          </p:cNvPr>
          <p:cNvSpPr txBox="1"/>
          <p:nvPr/>
        </p:nvSpPr>
        <p:spPr>
          <a:xfrm>
            <a:off x="222829" y="1599484"/>
            <a:ext cx="325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WHITE KEYS:</a:t>
            </a:r>
            <a:endParaRPr lang="en-US" sz="2400" b="1" dirty="0"/>
          </a:p>
        </p:txBody>
      </p:sp>
      <p:sp>
        <p:nvSpPr>
          <p:cNvPr id="4" name="Doppia parentesi quadra 3">
            <a:extLst>
              <a:ext uri="{FF2B5EF4-FFF2-40B4-BE49-F238E27FC236}">
                <a16:creationId xmlns:a16="http://schemas.microsoft.com/office/drawing/2014/main" id="{9ECF9661-1EBA-C973-3A7B-D8D26DA020F5}"/>
              </a:ext>
            </a:extLst>
          </p:cNvPr>
          <p:cNvSpPr/>
          <p:nvPr/>
        </p:nvSpPr>
        <p:spPr>
          <a:xfrm>
            <a:off x="3139510" y="1586567"/>
            <a:ext cx="3838926" cy="2498367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26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3BD3D-C4EE-909C-DB2E-F91BE61E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95" y="898299"/>
            <a:ext cx="3139944" cy="571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BLACK KEYS:</a:t>
            </a:r>
            <a:endParaRPr lang="en-US" sz="2400" b="1" dirty="0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480C8EB-4BC2-7FEA-2EA7-194663172B16}"/>
              </a:ext>
            </a:extLst>
          </p:cNvPr>
          <p:cNvGrpSpPr/>
          <p:nvPr/>
        </p:nvGrpSpPr>
        <p:grpSpPr>
          <a:xfrm>
            <a:off x="2788912" y="1119928"/>
            <a:ext cx="6614176" cy="5363219"/>
            <a:chOff x="75036" y="741871"/>
            <a:chExt cx="6614176" cy="5363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35D0CA-C34F-6C1E-A53C-D27E6E380BFB}"/>
                </a:ext>
              </a:extLst>
            </p:cNvPr>
            <p:cNvSpPr/>
            <p:nvPr/>
          </p:nvSpPr>
          <p:spPr>
            <a:xfrm>
              <a:off x="2925332" y="3557400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D9496A-C518-6ACE-0D50-7DDA373129E6}"/>
                </a:ext>
              </a:extLst>
            </p:cNvPr>
            <p:cNvSpPr/>
            <p:nvPr/>
          </p:nvSpPr>
          <p:spPr>
            <a:xfrm>
              <a:off x="3497387" y="3557400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15">
              <a:extLst>
                <a:ext uri="{FF2B5EF4-FFF2-40B4-BE49-F238E27FC236}">
                  <a16:creationId xmlns:a16="http://schemas.microsoft.com/office/drawing/2014/main" id="{D9B1E71A-2C80-D9D3-4767-FCA020DA4EC2}"/>
                </a:ext>
              </a:extLst>
            </p:cNvPr>
            <p:cNvSpPr/>
            <p:nvPr/>
          </p:nvSpPr>
          <p:spPr>
            <a:xfrm flipH="1">
              <a:off x="3713132" y="3557397"/>
              <a:ext cx="174870" cy="1171852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77BD0718-4DC5-E141-5AB9-2FA2DC9FD4E2}"/>
                </a:ext>
              </a:extLst>
            </p:cNvPr>
            <p:cNvSpPr txBox="1"/>
            <p:nvPr/>
          </p:nvSpPr>
          <p:spPr>
            <a:xfrm>
              <a:off x="1379531" y="4625853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XOR</a:t>
              </a:r>
            </a:p>
          </p:txBody>
        </p:sp>
        <p:sp>
          <p:nvSpPr>
            <p:cNvPr id="8" name="TextBox 34">
              <a:extLst>
                <a:ext uri="{FF2B5EF4-FFF2-40B4-BE49-F238E27FC236}">
                  <a16:creationId xmlns:a16="http://schemas.microsoft.com/office/drawing/2014/main" id="{4EDC3A53-2657-653E-2ACC-51C2B92D0DBF}"/>
                </a:ext>
              </a:extLst>
            </p:cNvPr>
            <p:cNvSpPr txBox="1"/>
            <p:nvPr/>
          </p:nvSpPr>
          <p:spPr>
            <a:xfrm>
              <a:off x="2226225" y="4379240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XOR</a:t>
              </a:r>
            </a:p>
          </p:txBody>
        </p:sp>
        <p:sp>
          <p:nvSpPr>
            <p:cNvPr id="9" name="Flowchart: Delay 5">
              <a:extLst>
                <a:ext uri="{FF2B5EF4-FFF2-40B4-BE49-F238E27FC236}">
                  <a16:creationId xmlns:a16="http://schemas.microsoft.com/office/drawing/2014/main" id="{70BD2D99-03A1-429B-30B6-48D30015A449}"/>
                </a:ext>
              </a:extLst>
            </p:cNvPr>
            <p:cNvSpPr/>
            <p:nvPr/>
          </p:nvSpPr>
          <p:spPr>
            <a:xfrm rot="16200000">
              <a:off x="3048165" y="4893348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91BF57DF-0825-3177-7F41-95ACBC110A52}"/>
                </a:ext>
              </a:extLst>
            </p:cNvPr>
            <p:cNvSpPr/>
            <p:nvPr/>
          </p:nvSpPr>
          <p:spPr>
            <a:xfrm>
              <a:off x="4635329" y="3557397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804739F-5C9A-3568-6D29-70B8E93D964A}"/>
                </a:ext>
              </a:extLst>
            </p:cNvPr>
            <p:cNvSpPr/>
            <p:nvPr/>
          </p:nvSpPr>
          <p:spPr>
            <a:xfrm flipH="1">
              <a:off x="5423129" y="3557394"/>
              <a:ext cx="174870" cy="1171852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EF91EB1-CF10-AAD3-5208-5D8A8F35FF9A}"/>
                </a:ext>
              </a:extLst>
            </p:cNvPr>
            <p:cNvSpPr/>
            <p:nvPr/>
          </p:nvSpPr>
          <p:spPr>
            <a:xfrm>
              <a:off x="4199273" y="925528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5CC03182-56D8-B418-7B95-34C7837DAADC}"/>
                </a:ext>
              </a:extLst>
            </p:cNvPr>
            <p:cNvSpPr/>
            <p:nvPr/>
          </p:nvSpPr>
          <p:spPr>
            <a:xfrm>
              <a:off x="4771328" y="925528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03BB548E-A018-8877-B6B2-B0C4EA4BE175}"/>
                </a:ext>
              </a:extLst>
            </p:cNvPr>
            <p:cNvSpPr/>
            <p:nvPr/>
          </p:nvSpPr>
          <p:spPr>
            <a:xfrm>
              <a:off x="632515" y="963500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elay 21">
              <a:extLst>
                <a:ext uri="{FF2B5EF4-FFF2-40B4-BE49-F238E27FC236}">
                  <a16:creationId xmlns:a16="http://schemas.microsoft.com/office/drawing/2014/main" id="{91817046-01B0-7840-215A-796524204C80}"/>
                </a:ext>
              </a:extLst>
            </p:cNvPr>
            <p:cNvSpPr/>
            <p:nvPr/>
          </p:nvSpPr>
          <p:spPr>
            <a:xfrm rot="16200000">
              <a:off x="755348" y="2299448"/>
              <a:ext cx="1146139" cy="487256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4F60AA97-19A8-64D2-1530-BD0BF888CDFF}"/>
                </a:ext>
              </a:extLst>
            </p:cNvPr>
            <p:cNvSpPr txBox="1"/>
            <p:nvPr/>
          </p:nvSpPr>
          <p:spPr>
            <a:xfrm>
              <a:off x="75036" y="1762461"/>
              <a:ext cx="592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1378D98C-C05B-C0DA-B2AF-1752EA66537B}"/>
                </a:ext>
              </a:extLst>
            </p:cNvPr>
            <p:cNvSpPr/>
            <p:nvPr/>
          </p:nvSpPr>
          <p:spPr>
            <a:xfrm>
              <a:off x="2229265" y="963500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elay 26">
              <a:extLst>
                <a:ext uri="{FF2B5EF4-FFF2-40B4-BE49-F238E27FC236}">
                  <a16:creationId xmlns:a16="http://schemas.microsoft.com/office/drawing/2014/main" id="{3DDFC38A-6F38-0FBF-6A7B-F1FBA03179F8}"/>
                </a:ext>
              </a:extLst>
            </p:cNvPr>
            <p:cNvSpPr/>
            <p:nvPr/>
          </p:nvSpPr>
          <p:spPr>
            <a:xfrm rot="16200000">
              <a:off x="2352098" y="2299448"/>
              <a:ext cx="1146139" cy="487256"/>
            </a:xfrm>
            <a:prstGeom prst="flowChartDelay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3BC3B638-5847-CD9F-E7DC-73D1E68C83D7}"/>
                </a:ext>
              </a:extLst>
            </p:cNvPr>
            <p:cNvSpPr txBox="1"/>
            <p:nvPr/>
          </p:nvSpPr>
          <p:spPr>
            <a:xfrm>
              <a:off x="3585787" y="176246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19ABAE52-1C8C-2EE8-C257-002A70E454B9}"/>
                </a:ext>
              </a:extLst>
            </p:cNvPr>
            <p:cNvSpPr/>
            <p:nvPr/>
          </p:nvSpPr>
          <p:spPr>
            <a:xfrm>
              <a:off x="5717662" y="925528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A1C943A4-E66C-42F6-23CC-5C134DFDAEF5}"/>
                </a:ext>
              </a:extLst>
            </p:cNvPr>
            <p:cNvSpPr/>
            <p:nvPr/>
          </p:nvSpPr>
          <p:spPr>
            <a:xfrm>
              <a:off x="6289717" y="925528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Delay 39">
              <a:extLst>
                <a:ext uri="{FF2B5EF4-FFF2-40B4-BE49-F238E27FC236}">
                  <a16:creationId xmlns:a16="http://schemas.microsoft.com/office/drawing/2014/main" id="{8EC5AD71-CC82-AFBF-8429-53C50191D1A8}"/>
                </a:ext>
              </a:extLst>
            </p:cNvPr>
            <p:cNvSpPr/>
            <p:nvPr/>
          </p:nvSpPr>
          <p:spPr>
            <a:xfrm rot="16200000">
              <a:off x="5840495" y="2261476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2BCC65A-1B07-799E-BC0B-18D0ED474501}"/>
                </a:ext>
              </a:extLst>
            </p:cNvPr>
            <p:cNvSpPr txBox="1"/>
            <p:nvPr/>
          </p:nvSpPr>
          <p:spPr>
            <a:xfrm>
              <a:off x="4112627" y="4379240"/>
              <a:ext cx="306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F712D6-3F99-FD34-E265-311B6D66E0D8}"/>
                </a:ext>
              </a:extLst>
            </p:cNvPr>
            <p:cNvSpPr txBox="1"/>
            <p:nvPr/>
          </p:nvSpPr>
          <p:spPr>
            <a:xfrm>
              <a:off x="5305952" y="1785340"/>
              <a:ext cx="26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E9BA44E6-9F11-3476-B038-7E41D203B17D}"/>
                </a:ext>
              </a:extLst>
            </p:cNvPr>
            <p:cNvSpPr/>
            <p:nvPr/>
          </p:nvSpPr>
          <p:spPr>
            <a:xfrm>
              <a:off x="1108394" y="3549529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C2495204-31F5-59C3-8DA0-4AD6A5CCE532}"/>
                </a:ext>
              </a:extLst>
            </p:cNvPr>
            <p:cNvSpPr/>
            <p:nvPr/>
          </p:nvSpPr>
          <p:spPr>
            <a:xfrm>
              <a:off x="1680449" y="3549529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Delay 39">
              <a:extLst>
                <a:ext uri="{FF2B5EF4-FFF2-40B4-BE49-F238E27FC236}">
                  <a16:creationId xmlns:a16="http://schemas.microsoft.com/office/drawing/2014/main" id="{2A5C1C04-03EE-04E0-F939-60A57970756E}"/>
                </a:ext>
              </a:extLst>
            </p:cNvPr>
            <p:cNvSpPr/>
            <p:nvPr/>
          </p:nvSpPr>
          <p:spPr>
            <a:xfrm rot="16200000">
              <a:off x="1231227" y="4885477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Doppia parentesi quadra 27">
              <a:extLst>
                <a:ext uri="{FF2B5EF4-FFF2-40B4-BE49-F238E27FC236}">
                  <a16:creationId xmlns:a16="http://schemas.microsoft.com/office/drawing/2014/main" id="{4022DFE2-C5F6-39ED-9498-900D48BCE0EF}"/>
                </a:ext>
              </a:extLst>
            </p:cNvPr>
            <p:cNvSpPr/>
            <p:nvPr/>
          </p:nvSpPr>
          <p:spPr>
            <a:xfrm>
              <a:off x="86265" y="741871"/>
              <a:ext cx="3467504" cy="2533853"/>
            </a:xfrm>
            <a:prstGeom prst="bracketPair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073317BB-D739-9C95-507A-D3E02EEFE651}"/>
                </a:ext>
              </a:extLst>
            </p:cNvPr>
            <p:cNvSpPr txBox="1"/>
            <p:nvPr/>
          </p:nvSpPr>
          <p:spPr>
            <a:xfrm>
              <a:off x="1762460" y="1785340"/>
              <a:ext cx="26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945DB171-992C-C0C6-AF95-5FA8E8654EBF}"/>
                </a:ext>
              </a:extLst>
            </p:cNvPr>
            <p:cNvSpPr txBox="1"/>
            <p:nvPr/>
          </p:nvSpPr>
          <p:spPr>
            <a:xfrm>
              <a:off x="943621" y="3128021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(2)</a:t>
              </a:r>
              <a:endParaRPr lang="en-US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58419157-F99F-AF7E-5DA8-EB93DBFA25DF}"/>
                </a:ext>
              </a:extLst>
            </p:cNvPr>
            <p:cNvSpPr txBox="1"/>
            <p:nvPr/>
          </p:nvSpPr>
          <p:spPr>
            <a:xfrm>
              <a:off x="4463673" y="305966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(1)</a:t>
              </a:r>
              <a:endParaRPr lang="en-US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5D6CA35-B6E2-36FF-BB1E-E9442F4B7766}"/>
                </a:ext>
              </a:extLst>
            </p:cNvPr>
            <p:cNvSpPr txBox="1"/>
            <p:nvPr/>
          </p:nvSpPr>
          <p:spPr>
            <a:xfrm>
              <a:off x="3189732" y="573575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85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98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2) </a:t>
            </a:r>
            <a:r>
              <a:rPr lang="en-US" dirty="0"/>
              <a:t>Exclude small shadows keys keys through Sobel and Hough lines</a:t>
            </a:r>
          </a:p>
        </p:txBody>
      </p:sp>
      <p:pic>
        <p:nvPicPr>
          <p:cNvPr id="17" name="Picture 16" descr="A picture containing text, black, screenshot, black and white&#10;&#10;Description automatically generated">
            <a:extLst>
              <a:ext uri="{FF2B5EF4-FFF2-40B4-BE49-F238E27FC236}">
                <a16:creationId xmlns:a16="http://schemas.microsoft.com/office/drawing/2014/main" id="{51C7F804-CD06-1F6E-4096-E8D5A0AE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1" y="1646530"/>
            <a:ext cx="2273726" cy="4092707"/>
          </a:xfrm>
          <a:prstGeom prst="rect">
            <a:avLst/>
          </a:prstGeom>
        </p:spPr>
      </p:pic>
      <p:pic>
        <p:nvPicPr>
          <p:cNvPr id="19" name="Picture 18" descr="A hand playing a piano&#10;&#10;Description automatically generated with low confidence">
            <a:extLst>
              <a:ext uri="{FF2B5EF4-FFF2-40B4-BE49-F238E27FC236}">
                <a16:creationId xmlns:a16="http://schemas.microsoft.com/office/drawing/2014/main" id="{C7C77BA3-F0E1-3BCD-141E-F009447D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9" y="1646530"/>
            <a:ext cx="2273726" cy="4092707"/>
          </a:xfrm>
          <a:prstGeom prst="rect">
            <a:avLst/>
          </a:prstGeom>
        </p:spPr>
      </p:pic>
      <p:pic>
        <p:nvPicPr>
          <p:cNvPr id="21" name="Picture 20" descr="A picture containing black, black and white, monochrome, street&#10;&#10;Description automatically generated">
            <a:extLst>
              <a:ext uri="{FF2B5EF4-FFF2-40B4-BE49-F238E27FC236}">
                <a16:creationId xmlns:a16="http://schemas.microsoft.com/office/drawing/2014/main" id="{954F88B4-3BD4-FAE6-C1C2-71C290EB2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96" y="1646530"/>
            <a:ext cx="2273726" cy="4092707"/>
          </a:xfrm>
          <a:prstGeom prst="rect">
            <a:avLst/>
          </a:prstGeom>
        </p:spPr>
      </p:pic>
      <p:pic>
        <p:nvPicPr>
          <p:cNvPr id="23" name="Picture 22" descr="A picture containing black, black and white, monochrome, darkness&#10;&#10;Description automatically generated">
            <a:extLst>
              <a:ext uri="{FF2B5EF4-FFF2-40B4-BE49-F238E27FC236}">
                <a16:creationId xmlns:a16="http://schemas.microsoft.com/office/drawing/2014/main" id="{6DA6D921-C3F7-A3CF-4A86-647DC4C4B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85" y="1646530"/>
            <a:ext cx="2273726" cy="4092707"/>
          </a:xfrm>
          <a:prstGeom prst="rect">
            <a:avLst/>
          </a:prstGeom>
        </p:spPr>
      </p:pic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D0AE96D-EC02-EBBD-6F7B-99E67363F441}"/>
              </a:ext>
            </a:extLst>
          </p:cNvPr>
          <p:cNvSpPr txBox="1">
            <a:spLocks/>
          </p:cNvSpPr>
          <p:nvPr/>
        </p:nvSpPr>
        <p:spPr>
          <a:xfrm>
            <a:off x="1106076" y="5861787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2718B96E-C294-BEBC-EB1E-9799EC3F2B00}"/>
              </a:ext>
            </a:extLst>
          </p:cNvPr>
          <p:cNvSpPr txBox="1">
            <a:spLocks/>
          </p:cNvSpPr>
          <p:nvPr/>
        </p:nvSpPr>
        <p:spPr>
          <a:xfrm>
            <a:off x="3674783" y="5861787"/>
            <a:ext cx="2273727" cy="755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WHITE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SHADOWS MASK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C454681-8FDC-6F2F-1D07-8829AC5B176D}"/>
              </a:ext>
            </a:extLst>
          </p:cNvPr>
          <p:cNvSpPr txBox="1">
            <a:spLocks/>
          </p:cNvSpPr>
          <p:nvPr/>
        </p:nvSpPr>
        <p:spPr>
          <a:xfrm>
            <a:off x="6243490" y="5861786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SOBEL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6306DE7E-2207-2CD3-2130-4AE458BCDACD}"/>
              </a:ext>
            </a:extLst>
          </p:cNvPr>
          <p:cNvSpPr txBox="1">
            <a:spLocks/>
          </p:cNvSpPr>
          <p:nvPr/>
        </p:nvSpPr>
        <p:spPr>
          <a:xfrm>
            <a:off x="8812195" y="5861785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HOUGH</a:t>
            </a:r>
          </a:p>
        </p:txBody>
      </p:sp>
    </p:spTree>
    <p:extLst>
      <p:ext uri="{BB962C8B-B14F-4D97-AF65-F5344CB8AC3E}">
        <p14:creationId xmlns:p14="http://schemas.microsoft.com/office/powerpoint/2010/main" val="128069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51869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3) Use MediaPipe to find finger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BB75F-75A7-49D4-9BFF-2B364F66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5" y="871646"/>
            <a:ext cx="7944509" cy="297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868FD-38A7-E1ED-B6D4-F0BF174DC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164" b="566"/>
          <a:stretch/>
        </p:blipFill>
        <p:spPr>
          <a:xfrm>
            <a:off x="1164075" y="4018091"/>
            <a:ext cx="9863847" cy="23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100888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4) </a:t>
            </a:r>
            <a:r>
              <a:rPr lang="en-US" b="0" i="0" dirty="0">
                <a:effectLst/>
                <a:latin typeface="Arial" panose="020B0604020202020204" pitchFamily="34" charset="0"/>
              </a:rPr>
              <a:t>Final selection of pressed keys</a:t>
            </a: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Video WhatsApp 2023-05-23 ore 17.25.46">
            <a:hlinkClick r:id="" action="ppaction://media"/>
            <a:extLst>
              <a:ext uri="{FF2B5EF4-FFF2-40B4-BE49-F238E27FC236}">
                <a16:creationId xmlns:a16="http://schemas.microsoft.com/office/drawing/2014/main" id="{D0F24A3D-5E49-F33F-6126-25991FB7D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7638" y="1398604"/>
            <a:ext cx="7996723" cy="44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0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F6FCAB-EF03-D587-AAB4-6A4E56F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Results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07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vered_bolero">
            <a:hlinkClick r:id="" action="ppaction://media"/>
            <a:extLst>
              <a:ext uri="{FF2B5EF4-FFF2-40B4-BE49-F238E27FC236}">
                <a16:creationId xmlns:a16="http://schemas.microsoft.com/office/drawing/2014/main" id="{67F6B543-220B-4DD0-0A6E-219274E51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6480" y="1012272"/>
            <a:ext cx="1351200" cy="13511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ED9AE3-D641-BD25-92D5-ADDD6C13D565}"/>
              </a:ext>
            </a:extLst>
          </p:cNvPr>
          <p:cNvSpPr txBox="1"/>
          <p:nvPr/>
        </p:nvSpPr>
        <p:spPr>
          <a:xfrm>
            <a:off x="650240" y="145703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With </a:t>
            </a:r>
            <a:r>
              <a:rPr lang="it-IT" sz="2400" dirty="0" err="1"/>
              <a:t>manual</a:t>
            </a:r>
            <a:r>
              <a:rPr lang="it-IT" sz="2400" dirty="0"/>
              <a:t> mask:</a:t>
            </a:r>
            <a:endParaRPr lang="en-US" sz="2400" dirty="0"/>
          </a:p>
        </p:txBody>
      </p:sp>
      <p:pic>
        <p:nvPicPr>
          <p:cNvPr id="7" name="unet_bolero">
            <a:hlinkClick r:id="" action="ppaction://media"/>
            <a:extLst>
              <a:ext uri="{FF2B5EF4-FFF2-40B4-BE49-F238E27FC236}">
                <a16:creationId xmlns:a16="http://schemas.microsoft.com/office/drawing/2014/main" id="{D6464784-7F71-6030-8EB8-C32EBFA2C9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6479" y="3898820"/>
            <a:ext cx="1351201" cy="13512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C26E31-98B6-775B-4843-5094493C81AF}"/>
              </a:ext>
            </a:extLst>
          </p:cNvPr>
          <p:cNvSpPr txBox="1"/>
          <p:nvPr/>
        </p:nvSpPr>
        <p:spPr>
          <a:xfrm>
            <a:off x="650240" y="4343587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With </a:t>
            </a:r>
            <a:r>
              <a:rPr lang="it-IT" sz="2400" dirty="0" err="1"/>
              <a:t>neural</a:t>
            </a:r>
            <a:r>
              <a:rPr lang="it-IT" sz="2400" dirty="0"/>
              <a:t> network: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09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DFC599CE-8673-99D2-8731-8B7645710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5" y="1401473"/>
            <a:ext cx="5646167" cy="4887565"/>
          </a:xfrm>
          <a:prstGeom prst="rect">
            <a:avLst/>
          </a:prstGeom>
        </p:spPr>
      </p:pic>
      <p:pic>
        <p:nvPicPr>
          <p:cNvPr id="7" name="Immagine 6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A014A7AA-5146-F957-A831-751F669AF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78" y="1401473"/>
            <a:ext cx="5646167" cy="488756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80D16F-8AB0-CA81-0017-E5E534B48D47}"/>
              </a:ext>
            </a:extLst>
          </p:cNvPr>
          <p:cNvSpPr txBox="1"/>
          <p:nvPr/>
        </p:nvSpPr>
        <p:spPr>
          <a:xfrm>
            <a:off x="290957" y="304800"/>
            <a:ext cx="1079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rial" panose="020B0604020202020204" pitchFamily="34" charset="0"/>
              </a:rPr>
              <a:t>Performance</a:t>
            </a:r>
            <a:r>
              <a:rPr lang="it-IT" sz="2800" dirty="0"/>
              <a:t> from some </a:t>
            </a:r>
            <a:r>
              <a:rPr lang="it-IT" sz="2800" dirty="0" err="1"/>
              <a:t>manually</a:t>
            </a:r>
            <a:r>
              <a:rPr lang="it-IT" sz="2800" dirty="0"/>
              <a:t> </a:t>
            </a:r>
            <a:r>
              <a:rPr lang="it-IT" sz="2800" dirty="0" err="1"/>
              <a:t>selected</a:t>
            </a:r>
            <a:r>
              <a:rPr lang="it-IT" sz="2800" dirty="0"/>
              <a:t> frames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212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16AF73-4BED-8B3B-0CB0-AE4C206F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Problem </a:t>
            </a:r>
            <a:r>
              <a:rPr lang="nb-NO" err="1"/>
              <a:t>formulation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D70CE8-FC86-C11E-B919-E1E52741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Goal: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extract the sequence of notes of a song, using only image analysis and computer vision tools and concepts.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nb-NO" dirty="0"/>
              <a:t>Tools:</a:t>
            </a:r>
          </a:p>
          <a:p>
            <a:pPr lvl="1"/>
            <a:r>
              <a:rPr lang="nb-NO" dirty="0"/>
              <a:t>Python</a:t>
            </a:r>
          </a:p>
          <a:p>
            <a:pPr lvl="1"/>
            <a:r>
              <a:rPr lang="nb-NO" dirty="0"/>
              <a:t>MediaPipe</a:t>
            </a:r>
          </a:p>
          <a:p>
            <a:pPr lvl="1"/>
            <a:r>
              <a:rPr lang="nb-NO" dirty="0"/>
              <a:t>Opencv-python</a:t>
            </a:r>
          </a:p>
          <a:p>
            <a:pPr lvl="1"/>
            <a:r>
              <a:rPr lang="nb-NO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264441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1AE07A-F6A9-85E9-0DF0-A98CD458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43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DFB868-A863-C7A3-E874-C3848DE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and camera setup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288FF9-8412-4370-3DEA-1AC2D4E1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 extracted from YouTube videos</a:t>
            </a:r>
          </a:p>
          <a:p>
            <a:r>
              <a:rPr lang="nb-NO" dirty="0"/>
              <a:t>Camera placed </a:t>
            </a:r>
            <a:br>
              <a:rPr lang="nb-NO" dirty="0"/>
            </a:br>
            <a:r>
              <a:rPr lang="nb-NO" dirty="0"/>
              <a:t>above the </a:t>
            </a:r>
            <a:br>
              <a:rPr lang="nb-NO" dirty="0"/>
            </a:br>
            <a:r>
              <a:rPr lang="nb-NO" dirty="0"/>
              <a:t>piano</a:t>
            </a:r>
          </a:p>
        </p:txBody>
      </p:sp>
      <p:pic>
        <p:nvPicPr>
          <p:cNvPr id="6" name="Immagine 5" descr="Immagine che contiene tastiera, Tastiera musicale, Strumento musicale, pianista&#10;&#10;Descrizione generata automaticamente">
            <a:extLst>
              <a:ext uri="{FF2B5EF4-FFF2-40B4-BE49-F238E27FC236}">
                <a16:creationId xmlns:a16="http://schemas.microsoft.com/office/drawing/2014/main" id="{0F13D1C3-740D-6CBD-242A-2906E2BFC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4" y="2513520"/>
            <a:ext cx="7074408" cy="39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D7A89F-FDEB-BB5C-CE08-280420E2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Hand and keyboard segmentation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FA6407-B083-A5F1-ED1B-A341B002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a) Manual extraction</a:t>
            </a:r>
            <a:br>
              <a:rPr lang="nb-NO" dirty="0"/>
            </a:br>
            <a:r>
              <a:rPr lang="nb-NO" dirty="0"/>
              <a:t> 	- HSV value 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48F8B-EE53-1A26-B57E-92F31C1E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32" y="2821022"/>
            <a:ext cx="8418136" cy="3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D7A89F-FDEB-BB5C-CE08-280420E2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Hand and keyboard segmentation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FA6407-B083-A5F1-ED1B-A341B002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b) Neural network segmentation</a:t>
            </a:r>
            <a:br>
              <a:rPr lang="nb-NO" dirty="0"/>
            </a:br>
            <a:r>
              <a:rPr lang="nb-NO" dirty="0"/>
              <a:t>	- Train on manually selected masks</a:t>
            </a:r>
          </a:p>
        </p:txBody>
      </p:sp>
      <p:pic>
        <p:nvPicPr>
          <p:cNvPr id="6" name="Immagine 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0CC03A4F-D023-4A50-236E-E558E48FA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9310"/>
            <a:ext cx="12192000" cy="2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2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89368-BD29-04C6-8F71-4861D46B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654" y="2569787"/>
            <a:ext cx="8444346" cy="173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F6F8B-F46B-FCAC-9214-47B516A6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4765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7C11A-C346-54CC-FF60-4A1239A6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654" y="4757705"/>
            <a:ext cx="8444346" cy="173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F4AFE-CC5B-662B-DF25-6C58A00D2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027" y="365875"/>
            <a:ext cx="8445600" cy="17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0C8A7B-2D62-B133-959F-C6825FDA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Keyboard rectification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412DF2-0881-1C82-0B88-17D18D4BB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Horizontal keyboard is the ideal setting </a:t>
            </a:r>
          </a:p>
          <a:p>
            <a:r>
              <a:rPr lang="nb-NO" dirty="0">
                <a:cs typeface="Calibri"/>
              </a:rPr>
              <a:t>Compute homography between</a:t>
            </a:r>
            <a:br>
              <a:rPr lang="nb-NO" dirty="0">
                <a:cs typeface="Calibri"/>
              </a:rPr>
            </a:br>
            <a:r>
              <a:rPr lang="nb-NO" dirty="0">
                <a:cs typeface="Calibri"/>
              </a:rPr>
              <a:t>keyboard and ideal shape</a:t>
            </a:r>
          </a:p>
        </p:txBody>
      </p:sp>
      <p:pic>
        <p:nvPicPr>
          <p:cNvPr id="4" name="Segnaposto contenuto 10" descr="Immagine che contiene musica, Strumento musicale, tastiera, Tastiera musicale&#10;&#10;Descrizione generata automaticamente">
            <a:extLst>
              <a:ext uri="{FF2B5EF4-FFF2-40B4-BE49-F238E27FC236}">
                <a16:creationId xmlns:a16="http://schemas.microsoft.com/office/drawing/2014/main" id="{78D5E9CC-E600-B212-C348-741E566B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07" y="3429000"/>
            <a:ext cx="4934325" cy="2775558"/>
          </a:xfrm>
          <a:prstGeom prst="rect">
            <a:avLst/>
          </a:prstGeom>
        </p:spPr>
      </p:pic>
      <p:pic>
        <p:nvPicPr>
          <p:cNvPr id="6" name="Immagine 5" descr="Immagine che contiene musica, Strumento musicale, tastiera, Tastiera musicale&#10;&#10;Descrizione generata automaticamente">
            <a:extLst>
              <a:ext uri="{FF2B5EF4-FFF2-40B4-BE49-F238E27FC236}">
                <a16:creationId xmlns:a16="http://schemas.microsoft.com/office/drawing/2014/main" id="{5AE7EF50-E833-E6F5-7EAC-40925A34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8" y="3429000"/>
            <a:ext cx="4934325" cy="2775558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DAD6656-0DF3-944D-781F-1F5BFAE70482}"/>
              </a:ext>
            </a:extLst>
          </p:cNvPr>
          <p:cNvSpPr/>
          <p:nvPr/>
        </p:nvSpPr>
        <p:spPr>
          <a:xfrm>
            <a:off x="5606602" y="4323003"/>
            <a:ext cx="978795" cy="9875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4CD8224-D95B-45E8-E7AF-464FC4DB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 regions retrieval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157845C-CC7F-4D31-49E8-77D11DAD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Map every piano key to a well defined region</a:t>
            </a:r>
          </a:p>
          <a:p>
            <a:r>
              <a:rPr lang="nb-NO" dirty="0">
                <a:cs typeface="Calibri"/>
              </a:rPr>
              <a:t>Exploit patterns of 1’s and 0’s to detect black and white keys</a:t>
            </a:r>
          </a:p>
        </p:txBody>
      </p:sp>
      <p:pic>
        <p:nvPicPr>
          <p:cNvPr id="7" name="Immagine 6" descr="Immagine che contiene tastiera, Tastiera musicale, Strumento musicale, Piano elettrico&#10;&#10;Descrizione generata automaticamente">
            <a:extLst>
              <a:ext uri="{FF2B5EF4-FFF2-40B4-BE49-F238E27FC236}">
                <a16:creationId xmlns:a16="http://schemas.microsoft.com/office/drawing/2014/main" id="{636131B6-820C-5E47-2881-0C5AD634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4898" b="11488"/>
          <a:stretch/>
        </p:blipFill>
        <p:spPr>
          <a:xfrm>
            <a:off x="2918298" y="3050315"/>
            <a:ext cx="5097294" cy="950979"/>
          </a:xfrm>
          <a:prstGeom prst="rect">
            <a:avLst/>
          </a:prstGeom>
        </p:spPr>
      </p:pic>
      <p:pic>
        <p:nvPicPr>
          <p:cNvPr id="9" name="Immagine 8" descr="Immagine che contiene schermata, linea, Policromia, arte&#10;&#10;Descrizione generata automaticamente">
            <a:extLst>
              <a:ext uri="{FF2B5EF4-FFF2-40B4-BE49-F238E27FC236}">
                <a16:creationId xmlns:a16="http://schemas.microsoft.com/office/drawing/2014/main" id="{0A578EA1-CBAF-A06D-11FA-10D917B91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98" y="5172482"/>
            <a:ext cx="5097294" cy="950978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3D18B4D-8791-115C-1885-5B764FA95581}"/>
              </a:ext>
            </a:extLst>
          </p:cNvPr>
          <p:cNvSpPr/>
          <p:nvPr/>
        </p:nvSpPr>
        <p:spPr>
          <a:xfrm>
            <a:off x="5004881" y="4189042"/>
            <a:ext cx="924128" cy="79569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659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4AC9975AB994CB423D3E07371F12E" ma:contentTypeVersion="13" ma:contentTypeDescription="Create a new document." ma:contentTypeScope="" ma:versionID="ac9afd81b0ce049443b189d21de58ae5">
  <xsd:schema xmlns:xsd="http://www.w3.org/2001/XMLSchema" xmlns:xs="http://www.w3.org/2001/XMLSchema" xmlns:p="http://schemas.microsoft.com/office/2006/metadata/properties" xmlns:ns3="53f7184e-9876-49bb-bf2a-64f531e32c3f" xmlns:ns4="276796bf-17b7-48b9-b8fd-6a38361239e3" targetNamespace="http://schemas.microsoft.com/office/2006/metadata/properties" ma:root="true" ma:fieldsID="1d23ad1f16680d9d23375368b16506d2" ns3:_="" ns4:_="">
    <xsd:import namespace="53f7184e-9876-49bb-bf2a-64f531e32c3f"/>
    <xsd:import namespace="276796bf-17b7-48b9-b8fd-6a38361239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f7184e-9876-49bb-bf2a-64f531e32c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6796bf-17b7-48b9-b8fd-6a38361239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6962A8-700A-4B36-BB9F-775064195E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833E95-9BB3-4C78-9F10-4D98D6E5C9B6}">
  <ds:schemaRefs>
    <ds:schemaRef ds:uri="276796bf-17b7-48b9-b8fd-6a38361239e3"/>
    <ds:schemaRef ds:uri="53f7184e-9876-49bb-bf2a-64f531e32c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8D9AA7-EF97-4DAA-9C89-CD2FC04D14BA}">
  <ds:schemaRefs>
    <ds:schemaRef ds:uri="276796bf-17b7-48b9-b8fd-6a38361239e3"/>
    <ds:schemaRef ds:uri="53f7184e-9876-49bb-bf2a-64f531e32c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424</Words>
  <Application>Microsoft Office PowerPoint</Application>
  <PresentationFormat>Widescreen</PresentationFormat>
  <Paragraphs>80</Paragraphs>
  <Slides>18</Slides>
  <Notes>9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Office-tema</vt:lpstr>
      <vt:lpstr>Visual motion analysis of the player’s finger</vt:lpstr>
      <vt:lpstr>Problem formulation</vt:lpstr>
      <vt:lpstr>Implementation</vt:lpstr>
      <vt:lpstr>Data and camera setup </vt:lpstr>
      <vt:lpstr>Hand and keyboard segmentation</vt:lpstr>
      <vt:lpstr>Hand and keyboard segmentation</vt:lpstr>
      <vt:lpstr>Presentazione standard di PowerPoint</vt:lpstr>
      <vt:lpstr>Keyboard rectification</vt:lpstr>
      <vt:lpstr>Key regions retrieval</vt:lpstr>
      <vt:lpstr>Detection of pressed keys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tracking of squash ball</dc:title>
  <dc:creator>Edvard Vedeler</dc:creator>
  <cp:lastModifiedBy>Emanuele Paesano</cp:lastModifiedBy>
  <cp:revision>86</cp:revision>
  <dcterms:created xsi:type="dcterms:W3CDTF">2023-01-22T12:44:27Z</dcterms:created>
  <dcterms:modified xsi:type="dcterms:W3CDTF">2023-06-11T14:27:58Z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0x0101002B84AC9975AB994CB423D3E07371F12E</vt:lpwstr>
  </property>
</Properties>
</file>